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0" r:id="rId4"/>
    <p:sldId id="258" r:id="rId5"/>
    <p:sldId id="259" r:id="rId6"/>
    <p:sldId id="270" r:id="rId7"/>
    <p:sldId id="271" r:id="rId8"/>
    <p:sldId id="272" r:id="rId9"/>
    <p:sldId id="261" r:id="rId10"/>
    <p:sldId id="262" r:id="rId11"/>
    <p:sldId id="263" r:id="rId12"/>
    <p:sldId id="264" r:id="rId13"/>
    <p:sldId id="269" r:id="rId14"/>
    <p:sldId id="265"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19E4A-822E-491A-93CA-EC7802DBE3D8}" type="datetimeFigureOut">
              <a:rPr lang="en-US" smtClean="0"/>
              <a:t>3/30/2015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FA794E-5D4E-4B47-9306-C366F0E896F7}" type="slidenum">
              <a:rPr lang="en-US" smtClean="0"/>
              <a:t>‹#›</a:t>
            </a:fld>
            <a:endParaRPr lang="en-US"/>
          </a:p>
        </p:txBody>
      </p:sp>
    </p:spTree>
    <p:extLst>
      <p:ext uri="{BB962C8B-B14F-4D97-AF65-F5344CB8AC3E}">
        <p14:creationId xmlns:p14="http://schemas.microsoft.com/office/powerpoint/2010/main" val="289013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define</a:t>
            </a:r>
            <a:endParaRPr lang="en-US" dirty="0"/>
          </a:p>
        </p:txBody>
      </p:sp>
      <p:sp>
        <p:nvSpPr>
          <p:cNvPr id="4" name="Slide Number Placeholder 3"/>
          <p:cNvSpPr>
            <a:spLocks noGrp="1"/>
          </p:cNvSpPr>
          <p:nvPr>
            <p:ph type="sldNum" sz="quarter" idx="10"/>
          </p:nvPr>
        </p:nvSpPr>
        <p:spPr/>
        <p:txBody>
          <a:bodyPr/>
          <a:lstStyle/>
          <a:p>
            <a:fld id="{91FA794E-5D4E-4B47-9306-C366F0E896F7}" type="slidenum">
              <a:rPr lang="en-US" smtClean="0"/>
              <a:t>2</a:t>
            </a:fld>
            <a:endParaRPr lang="en-US"/>
          </a:p>
        </p:txBody>
      </p:sp>
    </p:spTree>
    <p:extLst>
      <p:ext uri="{BB962C8B-B14F-4D97-AF65-F5344CB8AC3E}">
        <p14:creationId xmlns:p14="http://schemas.microsoft.com/office/powerpoint/2010/main" val="2301449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endParaRPr lang="en-US" dirty="0"/>
          </a:p>
        </p:txBody>
      </p:sp>
      <p:sp>
        <p:nvSpPr>
          <p:cNvPr id="4" name="Slide Number Placeholder 3"/>
          <p:cNvSpPr>
            <a:spLocks noGrp="1"/>
          </p:cNvSpPr>
          <p:nvPr>
            <p:ph type="sldNum" sz="quarter" idx="10"/>
          </p:nvPr>
        </p:nvSpPr>
        <p:spPr/>
        <p:txBody>
          <a:bodyPr/>
          <a:lstStyle/>
          <a:p>
            <a:fld id="{91FA794E-5D4E-4B47-9306-C366F0E896F7}" type="slidenum">
              <a:rPr lang="en-US" smtClean="0"/>
              <a:t>4</a:t>
            </a:fld>
            <a:endParaRPr lang="en-US"/>
          </a:p>
        </p:txBody>
      </p:sp>
    </p:spTree>
    <p:extLst>
      <p:ext uri="{BB962C8B-B14F-4D97-AF65-F5344CB8AC3E}">
        <p14:creationId xmlns:p14="http://schemas.microsoft.com/office/powerpoint/2010/main" val="175247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and examples</a:t>
            </a:r>
            <a:endParaRPr lang="en-US" dirty="0"/>
          </a:p>
        </p:txBody>
      </p:sp>
      <p:sp>
        <p:nvSpPr>
          <p:cNvPr id="4" name="Slide Number Placeholder 3"/>
          <p:cNvSpPr>
            <a:spLocks noGrp="1"/>
          </p:cNvSpPr>
          <p:nvPr>
            <p:ph type="sldNum" sz="quarter" idx="10"/>
          </p:nvPr>
        </p:nvSpPr>
        <p:spPr/>
        <p:txBody>
          <a:bodyPr/>
          <a:lstStyle/>
          <a:p>
            <a:fld id="{91FA794E-5D4E-4B47-9306-C366F0E896F7}" type="slidenum">
              <a:rPr lang="en-US" smtClean="0"/>
              <a:t>11</a:t>
            </a:fld>
            <a:endParaRPr lang="en-US"/>
          </a:p>
        </p:txBody>
      </p:sp>
    </p:spTree>
    <p:extLst>
      <p:ext uri="{BB962C8B-B14F-4D97-AF65-F5344CB8AC3E}">
        <p14:creationId xmlns:p14="http://schemas.microsoft.com/office/powerpoint/2010/main" val="329971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.Stages: Identify Desired Results, Determine Acceptable Evidence, Plan Learning Experiences and Instruction</a:t>
            </a:r>
            <a:endParaRPr lang="en-US" dirty="0"/>
          </a:p>
        </p:txBody>
      </p:sp>
      <p:sp>
        <p:nvSpPr>
          <p:cNvPr id="4" name="Slide Number Placeholder 3"/>
          <p:cNvSpPr>
            <a:spLocks noGrp="1"/>
          </p:cNvSpPr>
          <p:nvPr>
            <p:ph type="sldNum" sz="quarter" idx="10"/>
          </p:nvPr>
        </p:nvSpPr>
        <p:spPr/>
        <p:txBody>
          <a:bodyPr/>
          <a:lstStyle/>
          <a:p>
            <a:fld id="{91FA794E-5D4E-4B47-9306-C366F0E896F7}" type="slidenum">
              <a:rPr lang="en-US" smtClean="0"/>
              <a:t>13</a:t>
            </a:fld>
            <a:endParaRPr lang="en-US"/>
          </a:p>
        </p:txBody>
      </p:sp>
    </p:spTree>
    <p:extLst>
      <p:ext uri="{BB962C8B-B14F-4D97-AF65-F5344CB8AC3E}">
        <p14:creationId xmlns:p14="http://schemas.microsoft.com/office/powerpoint/2010/main" val="1093309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15AAF1-BAC2-45B3-8439-4BF526D6EB6D}" type="datetimeFigureOut">
              <a:rPr lang="en-US" smtClean="0"/>
              <a:t>3/30/2015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7C6235D-3CD8-40FD-B16C-DE8E6154133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5AAF1-BAC2-45B3-8439-4BF526D6EB6D}"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6235D-3CD8-40FD-B16C-DE8E615413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5AAF1-BAC2-45B3-8439-4BF526D6EB6D}"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6235D-3CD8-40FD-B16C-DE8E615413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5AAF1-BAC2-45B3-8439-4BF526D6EB6D}"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6235D-3CD8-40FD-B16C-DE8E615413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15AAF1-BAC2-45B3-8439-4BF526D6EB6D}"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6235D-3CD8-40FD-B16C-DE8E6154133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15AAF1-BAC2-45B3-8439-4BF526D6EB6D}"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6235D-3CD8-40FD-B16C-DE8E615413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15AAF1-BAC2-45B3-8439-4BF526D6EB6D}" type="datetimeFigureOut">
              <a:rPr lang="en-US" smtClean="0"/>
              <a:t>3/30/2015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6235D-3CD8-40FD-B16C-DE8E615413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915AAF1-BAC2-45B3-8439-4BF526D6EB6D}" type="datetimeFigureOut">
              <a:rPr lang="en-US" smtClean="0"/>
              <a:t>3/30/2015</a:t>
            </a:fld>
            <a:endParaRPr lang="en-US"/>
          </a:p>
        </p:txBody>
      </p:sp>
      <p:sp>
        <p:nvSpPr>
          <p:cNvPr id="8" name="Slide Number Placeholder 7"/>
          <p:cNvSpPr>
            <a:spLocks noGrp="1"/>
          </p:cNvSpPr>
          <p:nvPr>
            <p:ph type="sldNum" sz="quarter" idx="11"/>
          </p:nvPr>
        </p:nvSpPr>
        <p:spPr/>
        <p:txBody>
          <a:bodyPr/>
          <a:lstStyle/>
          <a:p>
            <a:fld id="{B7C6235D-3CD8-40FD-B16C-DE8E6154133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5AAF1-BAC2-45B3-8439-4BF526D6EB6D}" type="datetimeFigureOut">
              <a:rPr lang="en-US" smtClean="0"/>
              <a:t>3/30/2015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6235D-3CD8-40FD-B16C-DE8E615413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15AAF1-BAC2-45B3-8439-4BF526D6EB6D}"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7C6235D-3CD8-40FD-B16C-DE8E615413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915AAF1-BAC2-45B3-8439-4BF526D6EB6D}"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6235D-3CD8-40FD-B16C-DE8E615413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915AAF1-BAC2-45B3-8439-4BF526D6EB6D}" type="datetimeFigureOut">
              <a:rPr lang="en-US" smtClean="0"/>
              <a:t>3/30/2015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7C6235D-3CD8-40FD-B16C-DE8E6154133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online.vitalsource.com/books/9781256819868/id/pg_4" TargetMode="External"/><Relationship Id="rId2" Type="http://schemas.openxmlformats.org/officeDocument/2006/relationships/hyperlink" Target="http://learnweb.harvard.edu/ALPS/tfu/about3.cf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JOT2 Task 2: Planning of Instruction</a:t>
            </a:r>
            <a:endParaRPr lang="en-US" dirty="0"/>
          </a:p>
        </p:txBody>
      </p:sp>
      <p:sp>
        <p:nvSpPr>
          <p:cNvPr id="3" name="Subtitle 2"/>
          <p:cNvSpPr>
            <a:spLocks noGrp="1"/>
          </p:cNvSpPr>
          <p:nvPr>
            <p:ph type="subTitle" idx="1"/>
          </p:nvPr>
        </p:nvSpPr>
        <p:spPr/>
        <p:txBody>
          <a:bodyPr>
            <a:normAutofit lnSpcReduction="10000"/>
          </a:bodyPr>
          <a:lstStyle/>
          <a:p>
            <a:r>
              <a:rPr lang="en-US" dirty="0" smtClean="0"/>
              <a:t>Stephanie Thompson</a:t>
            </a:r>
          </a:p>
          <a:p>
            <a:r>
              <a:rPr lang="en-US" dirty="0" smtClean="0"/>
              <a:t>Student ID: 000273806</a:t>
            </a:r>
          </a:p>
          <a:p>
            <a:r>
              <a:rPr lang="en-US" dirty="0" smtClean="0"/>
              <a:t>Western Governors University</a:t>
            </a:r>
          </a:p>
          <a:p>
            <a:r>
              <a:rPr lang="en-US" dirty="0" smtClean="0"/>
              <a:t>M.Ed. Learning and Technology</a:t>
            </a:r>
          </a:p>
          <a:p>
            <a:r>
              <a:rPr lang="en-US" dirty="0" smtClean="0"/>
              <a:t>Mentor: Jennifer </a:t>
            </a:r>
            <a:r>
              <a:rPr lang="en-US" dirty="0" err="1" smtClean="0"/>
              <a:t>Stankiewicz</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 Adaptation of Lesson Plan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 could modify the lesson plan to match the behaviorism learning theory.</a:t>
            </a:r>
          </a:p>
          <a:p>
            <a:r>
              <a:rPr lang="en-US" dirty="0" smtClean="0"/>
              <a:t>The changes I would make the modeling phase more than a video- I would also talk about each phase and have the students take notes as the video and I were speaking. In the guided practice phase, students would use their notes to create a list of the stages on a worksheet. They would then draw a flow chart of energy transfer. The teacher would go over the flow charts and then have the students write a paragraph explaining how the sun’s energy is transferred.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Lesson Plan Discussion</a:t>
            </a:r>
            <a:endParaRPr lang="en-US" dirty="0"/>
          </a:p>
        </p:txBody>
      </p:sp>
      <p:sp>
        <p:nvSpPr>
          <p:cNvPr id="3" name="Content Placeholder 2"/>
          <p:cNvSpPr>
            <a:spLocks noGrp="1"/>
          </p:cNvSpPr>
          <p:nvPr>
            <p:ph idx="1"/>
          </p:nvPr>
        </p:nvSpPr>
        <p:spPr>
          <a:xfrm>
            <a:off x="465667" y="1417638"/>
            <a:ext cx="8229600" cy="5318125"/>
          </a:xfrm>
        </p:spPr>
        <p:txBody>
          <a:bodyPr>
            <a:normAutofit fontScale="92500" lnSpcReduction="20000"/>
          </a:bodyPr>
          <a:lstStyle/>
          <a:p>
            <a:r>
              <a:rPr lang="en-US" dirty="0" smtClean="0"/>
              <a:t>The lesson plan that is the most beneficial to my instructional setting is the constructivist (original) lesson plan.</a:t>
            </a:r>
          </a:p>
          <a:p>
            <a:r>
              <a:rPr lang="en-US" dirty="0" smtClean="0"/>
              <a:t>In my classroom, there are 21 students that are very active. They do not have long attention spans and learn more when they do a project or something creative. The original lesson plan allows students to explore a new concept through their own exploration. These students are used to having a teacher tell them information and they have to memorize and perform a task. I want to move the students onto higher order thinking and have them come up with answers or theories in science class.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534400" cy="1143000"/>
          </a:xfrm>
        </p:spPr>
        <p:txBody>
          <a:bodyPr>
            <a:normAutofit fontScale="90000"/>
          </a:bodyPr>
          <a:lstStyle/>
          <a:p>
            <a:r>
              <a:rPr lang="en-US" dirty="0" smtClean="0"/>
              <a:t>E. Effective Instruction Through the Use of Design Theories</a:t>
            </a:r>
            <a:endParaRPr lang="en-US" dirty="0"/>
          </a:p>
        </p:txBody>
      </p:sp>
      <p:sp>
        <p:nvSpPr>
          <p:cNvPr id="3" name="Content Placeholder 2"/>
          <p:cNvSpPr>
            <a:spLocks noGrp="1"/>
          </p:cNvSpPr>
          <p:nvPr>
            <p:ph idx="1"/>
          </p:nvPr>
        </p:nvSpPr>
        <p:spPr/>
        <p:txBody>
          <a:bodyPr>
            <a:normAutofit lnSpcReduction="10000"/>
          </a:bodyPr>
          <a:lstStyle/>
          <a:p>
            <a:r>
              <a:rPr lang="en-US" dirty="0" smtClean="0"/>
              <a:t>Theories of design help to produce effective instruction by knowing the level of participation a teacher and a student needs to contribute for learning to occur throughout a unit.</a:t>
            </a:r>
          </a:p>
          <a:p>
            <a:r>
              <a:rPr lang="en-US" dirty="0" smtClean="0"/>
              <a:t>Design theory is how we can design a unit of instruction for learning.  </a:t>
            </a:r>
          </a:p>
          <a:p>
            <a:r>
              <a:rPr lang="en-US" dirty="0" smtClean="0"/>
              <a:t>It answers the questions of who the audience is and how the audience will learn throughout the unit.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 Wiggins’ Backward Design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Start at the end and work their way backwards. </a:t>
            </a:r>
          </a:p>
          <a:p>
            <a:r>
              <a:rPr lang="en-US" dirty="0" smtClean="0"/>
              <a:t>Strengths: </a:t>
            </a:r>
          </a:p>
          <a:p>
            <a:pPr lvl="1"/>
            <a:r>
              <a:rPr lang="en-US" dirty="0" smtClean="0"/>
              <a:t>learner focused </a:t>
            </a:r>
          </a:p>
          <a:p>
            <a:pPr lvl="1"/>
            <a:r>
              <a:rPr lang="en-US" dirty="0" err="1" smtClean="0"/>
              <a:t>Aviods</a:t>
            </a:r>
            <a:r>
              <a:rPr lang="en-US" dirty="0" smtClean="0"/>
              <a:t> an activity or lecture based classroom</a:t>
            </a:r>
          </a:p>
          <a:p>
            <a:pPr lvl="1"/>
            <a:r>
              <a:rPr lang="en-US" dirty="0" smtClean="0"/>
              <a:t>focuses on the end product and overall understanding to create a sense of purpose. </a:t>
            </a:r>
          </a:p>
          <a:p>
            <a:r>
              <a:rPr lang="en-US" dirty="0" smtClean="0"/>
              <a:t>Weaknesses:  </a:t>
            </a:r>
          </a:p>
          <a:p>
            <a:pPr lvl="1"/>
            <a:r>
              <a:rPr lang="en-US" dirty="0" smtClean="0"/>
              <a:t>Limited ability to take a different path to get to the end result </a:t>
            </a:r>
          </a:p>
          <a:p>
            <a:pPr lvl="1"/>
            <a:r>
              <a:rPr lang="en-US" dirty="0" smtClean="0"/>
              <a:t>No focus on the journey to get to the end: it is all about the result (Meier, </a:t>
            </a:r>
            <a:r>
              <a:rPr lang="en-US" dirty="0" err="1" smtClean="0"/>
              <a:t>n.d.</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Gagne’s Nine Events of Instruction</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Strengths: </a:t>
            </a:r>
          </a:p>
          <a:p>
            <a:pPr lvl="1"/>
            <a:r>
              <a:rPr lang="en-US" dirty="0" smtClean="0"/>
              <a:t>scaffold style and repetitions </a:t>
            </a:r>
          </a:p>
          <a:p>
            <a:pPr lvl="1"/>
            <a:r>
              <a:rPr lang="en-US" dirty="0" smtClean="0"/>
              <a:t>focused and clear with steps an instructor should take when lesson planning</a:t>
            </a:r>
          </a:p>
          <a:p>
            <a:pPr lvl="1"/>
            <a:r>
              <a:rPr lang="en-US" dirty="0" smtClean="0"/>
              <a:t>Small steps to understand large amounts of information</a:t>
            </a:r>
          </a:p>
          <a:p>
            <a:r>
              <a:rPr lang="en-US" dirty="0" smtClean="0"/>
              <a:t>Weaknesses: </a:t>
            </a:r>
          </a:p>
          <a:p>
            <a:pPr lvl="1"/>
            <a:r>
              <a:rPr lang="en-US" dirty="0" smtClean="0"/>
              <a:t>No room for creativity </a:t>
            </a:r>
          </a:p>
          <a:p>
            <a:pPr lvl="1"/>
            <a:r>
              <a:rPr lang="en-US" dirty="0" smtClean="0"/>
              <a:t>No ability for students to find a new path to learn the same thing because of the nine steps format.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60484751"/>
              </p:ext>
            </p:extLst>
          </p:nvPr>
        </p:nvGraphicFramePr>
        <p:xfrm>
          <a:off x="4920343" y="1239203"/>
          <a:ext cx="2971800" cy="4886960"/>
        </p:xfrm>
        <a:graphic>
          <a:graphicData uri="http://schemas.openxmlformats.org/drawingml/2006/table">
            <a:tbl>
              <a:tblPr firstRow="1" bandRow="1">
                <a:tableStyleId>{5C22544A-7EE6-4342-B048-85BDC9FD1C3A}</a:tableStyleId>
              </a:tblPr>
              <a:tblGrid>
                <a:gridCol w="2971800"/>
              </a:tblGrid>
              <a:tr h="472440">
                <a:tc>
                  <a:txBody>
                    <a:bodyPr/>
                    <a:lstStyle/>
                    <a:p>
                      <a:r>
                        <a:rPr lang="en-US" dirty="0" smtClean="0"/>
                        <a:t>Event</a:t>
                      </a:r>
                      <a:endParaRPr lang="en-US" dirty="0"/>
                    </a:p>
                  </a:txBody>
                  <a:tcPr/>
                </a:tc>
              </a:tr>
              <a:tr h="370840">
                <a:tc>
                  <a:txBody>
                    <a:bodyPr/>
                    <a:lstStyle/>
                    <a:p>
                      <a:r>
                        <a:rPr lang="en-US" dirty="0" smtClean="0"/>
                        <a:t>1. Gaining attention</a:t>
                      </a:r>
                      <a:endParaRPr lang="en-US" dirty="0"/>
                    </a:p>
                  </a:txBody>
                  <a:tcPr/>
                </a:tc>
              </a:tr>
              <a:tr h="370840">
                <a:tc>
                  <a:txBody>
                    <a:bodyPr/>
                    <a:lstStyle/>
                    <a:p>
                      <a:r>
                        <a:rPr lang="en-US" dirty="0" smtClean="0"/>
                        <a:t>2. Objective</a:t>
                      </a:r>
                      <a:r>
                        <a:rPr lang="en-US" baseline="0" dirty="0" smtClean="0"/>
                        <a:t> stated</a:t>
                      </a:r>
                      <a:endParaRPr lang="en-US" dirty="0"/>
                    </a:p>
                  </a:txBody>
                  <a:tcPr/>
                </a:tc>
              </a:tr>
              <a:tr h="370840">
                <a:tc>
                  <a:txBody>
                    <a:bodyPr/>
                    <a:lstStyle/>
                    <a:p>
                      <a:r>
                        <a:rPr lang="en-US" dirty="0" smtClean="0"/>
                        <a:t>3. Stimulating Recall</a:t>
                      </a:r>
                      <a:r>
                        <a:rPr lang="en-US" baseline="0" dirty="0" smtClean="0"/>
                        <a:t> of Prerequisite Learning</a:t>
                      </a:r>
                      <a:endParaRPr lang="en-US" dirty="0"/>
                    </a:p>
                  </a:txBody>
                  <a:tcPr/>
                </a:tc>
              </a:tr>
              <a:tr h="370840">
                <a:tc>
                  <a:txBody>
                    <a:bodyPr/>
                    <a:lstStyle/>
                    <a:p>
                      <a:r>
                        <a:rPr lang="en-US" dirty="0" smtClean="0"/>
                        <a:t>4. Presenting stimulus material</a:t>
                      </a:r>
                      <a:endParaRPr lang="en-US" dirty="0"/>
                    </a:p>
                  </a:txBody>
                  <a:tcPr/>
                </a:tc>
              </a:tr>
              <a:tr h="370840">
                <a:tc>
                  <a:txBody>
                    <a:bodyPr/>
                    <a:lstStyle/>
                    <a:p>
                      <a:r>
                        <a:rPr lang="en-US" dirty="0" smtClean="0"/>
                        <a:t>5. Providing learning guidance</a:t>
                      </a:r>
                      <a:endParaRPr lang="en-US" dirty="0"/>
                    </a:p>
                  </a:txBody>
                  <a:tcPr/>
                </a:tc>
              </a:tr>
              <a:tr h="370840">
                <a:tc>
                  <a:txBody>
                    <a:bodyPr/>
                    <a:lstStyle/>
                    <a:p>
                      <a:r>
                        <a:rPr lang="en-US" dirty="0" smtClean="0"/>
                        <a:t>6. Eliciting</a:t>
                      </a:r>
                      <a:r>
                        <a:rPr lang="en-US" baseline="0" dirty="0" smtClean="0"/>
                        <a:t> performance </a:t>
                      </a:r>
                      <a:endParaRPr lang="en-US" dirty="0"/>
                    </a:p>
                  </a:txBody>
                  <a:tcPr/>
                </a:tc>
              </a:tr>
              <a:tr h="370840">
                <a:tc>
                  <a:txBody>
                    <a:bodyPr/>
                    <a:lstStyle/>
                    <a:p>
                      <a:r>
                        <a:rPr lang="en-US" dirty="0" smtClean="0"/>
                        <a:t>7. Providing feedback</a:t>
                      </a:r>
                      <a:endParaRPr lang="en-US" dirty="0"/>
                    </a:p>
                  </a:txBody>
                  <a:tcPr/>
                </a:tc>
              </a:tr>
              <a:tr h="370840">
                <a:tc>
                  <a:txBody>
                    <a:bodyPr/>
                    <a:lstStyle/>
                    <a:p>
                      <a:r>
                        <a:rPr lang="en-US" dirty="0" smtClean="0"/>
                        <a:t>8. Assessing performance</a:t>
                      </a:r>
                      <a:endParaRPr lang="en-US" dirty="0"/>
                    </a:p>
                  </a:txBody>
                  <a:tcPr/>
                </a:tc>
              </a:tr>
              <a:tr h="370840">
                <a:tc>
                  <a:txBody>
                    <a:bodyPr/>
                    <a:lstStyle/>
                    <a:p>
                      <a:r>
                        <a:rPr lang="en-US" dirty="0" smtClean="0"/>
                        <a:t>9. Enhancing retention and transfer</a:t>
                      </a:r>
                      <a:endParaRPr lang="en-US" dirty="0"/>
                    </a:p>
                  </a:txBody>
                  <a:tcPr/>
                </a:tc>
              </a:tr>
            </a:tbl>
          </a:graphicData>
        </a:graphic>
      </p:graphicFrame>
      <p:sp>
        <p:nvSpPr>
          <p:cNvPr id="6" name="TextBox 5"/>
          <p:cNvSpPr txBox="1"/>
          <p:nvPr/>
        </p:nvSpPr>
        <p:spPr>
          <a:xfrm>
            <a:off x="5791200" y="6248400"/>
            <a:ext cx="2362200" cy="369332"/>
          </a:xfrm>
          <a:prstGeom prst="rect">
            <a:avLst/>
          </a:prstGeom>
          <a:noFill/>
        </p:spPr>
        <p:txBody>
          <a:bodyPr wrap="square" rtlCol="0">
            <a:spAutoFit/>
          </a:bodyPr>
          <a:lstStyle/>
          <a:p>
            <a:r>
              <a:rPr lang="en-US" dirty="0" smtClean="0"/>
              <a:t>(Gagne, p.190, 1988)</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Teaching for Understanding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Strengths: </a:t>
            </a:r>
          </a:p>
          <a:p>
            <a:pPr lvl="1"/>
            <a:r>
              <a:rPr lang="en-US" dirty="0" smtClean="0"/>
              <a:t>Adjustments can be made as needed based on observations, assessments, and feedback. </a:t>
            </a:r>
          </a:p>
          <a:p>
            <a:pPr lvl="1"/>
            <a:r>
              <a:rPr lang="en-US" dirty="0" smtClean="0"/>
              <a:t>Multiple Intelligences </a:t>
            </a:r>
          </a:p>
          <a:p>
            <a:pPr lvl="1"/>
            <a:r>
              <a:rPr lang="en-US" dirty="0" smtClean="0"/>
              <a:t>Differentiated instruction</a:t>
            </a:r>
          </a:p>
          <a:p>
            <a:r>
              <a:rPr lang="en-US" dirty="0" smtClean="0"/>
              <a:t>Weaknesses: </a:t>
            </a:r>
          </a:p>
          <a:p>
            <a:pPr lvl="1"/>
            <a:r>
              <a:rPr lang="en-US" dirty="0" smtClean="0"/>
              <a:t>The learning objective may never be reached due to lack of time or too many adjustments. </a:t>
            </a:r>
          </a:p>
          <a:p>
            <a:pPr lvl="1"/>
            <a:r>
              <a:rPr lang="en-US" dirty="0" smtClean="0"/>
              <a:t>Cannot be used when a large standard is being covered or before a state standardized test as students must have the chance to cover all subject standards prior to state testing. (ALPS, </a:t>
            </a:r>
            <a:r>
              <a:rPr lang="en-US" dirty="0" err="1" smtClean="0"/>
              <a:t>n.d.</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 Most Suitable Design Process</a:t>
            </a:r>
            <a:endParaRPr lang="en-US" dirty="0"/>
          </a:p>
        </p:txBody>
      </p:sp>
      <p:sp>
        <p:nvSpPr>
          <p:cNvPr id="3" name="Content Placeholder 2"/>
          <p:cNvSpPr>
            <a:spLocks noGrp="1"/>
          </p:cNvSpPr>
          <p:nvPr>
            <p:ph idx="1"/>
          </p:nvPr>
        </p:nvSpPr>
        <p:spPr/>
        <p:txBody>
          <a:bodyPr/>
          <a:lstStyle/>
          <a:p>
            <a:r>
              <a:rPr lang="en-US" dirty="0" smtClean="0"/>
              <a:t>The design process that I find most effective in my instructional setting is Gagne’s Nine Events of Instruction. </a:t>
            </a:r>
          </a:p>
          <a:p>
            <a:r>
              <a:rPr lang="en-US" dirty="0" smtClean="0"/>
              <a:t>Fourth graders are still young and require a large amount of scaffolding and repetition. I would like to have the students be more independent thinkers but they do need some level of teacher instruction and guidance still.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1" y="228600"/>
            <a:ext cx="7467600" cy="1143000"/>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152400" y="1143000"/>
            <a:ext cx="8991600" cy="5486399"/>
          </a:xfrm>
        </p:spPr>
        <p:txBody>
          <a:bodyPr>
            <a:normAutofit fontScale="62500" lnSpcReduction="20000"/>
          </a:bodyPr>
          <a:lstStyle/>
          <a:p>
            <a:r>
              <a:rPr lang="en-US" dirty="0" smtClean="0"/>
              <a:t>ALPS. (</a:t>
            </a:r>
            <a:r>
              <a:rPr lang="en-US" dirty="0" err="1" smtClean="0"/>
              <a:t>n.d.</a:t>
            </a:r>
            <a:r>
              <a:rPr lang="en-US" dirty="0" smtClean="0"/>
              <a:t>). </a:t>
            </a:r>
            <a:r>
              <a:rPr lang="en-US" i="1" dirty="0" smtClean="0"/>
              <a:t>Introducing </a:t>
            </a:r>
            <a:r>
              <a:rPr lang="en-US" i="1" dirty="0" err="1" smtClean="0"/>
              <a:t>TfU</a:t>
            </a:r>
            <a:r>
              <a:rPr lang="en-US" i="1" dirty="0" smtClean="0"/>
              <a:t>: What is the Teaching for Understanding Framework? </a:t>
            </a:r>
            <a:r>
              <a:rPr lang="en-US" dirty="0"/>
              <a:t>Retrieved from </a:t>
            </a:r>
            <a:r>
              <a:rPr lang="en-US" dirty="0">
                <a:hlinkClick r:id="rId2"/>
              </a:rPr>
              <a:t>http://</a:t>
            </a:r>
            <a:r>
              <a:rPr lang="en-US" dirty="0" smtClean="0">
                <a:hlinkClick r:id="rId2"/>
              </a:rPr>
              <a:t>learnweb.harvard.edu/ALPS/tfu/about3.cfm</a:t>
            </a:r>
            <a:endParaRPr lang="en-US" dirty="0" smtClean="0"/>
          </a:p>
          <a:p>
            <a:r>
              <a:rPr lang="en-US" dirty="0" smtClean="0"/>
              <a:t>Meier, E.B. (</a:t>
            </a:r>
            <a:r>
              <a:rPr lang="en-US" dirty="0" err="1" smtClean="0"/>
              <a:t>n.d.</a:t>
            </a:r>
            <a:r>
              <a:rPr lang="en-US" dirty="0" smtClean="0"/>
              <a:t>). </a:t>
            </a:r>
            <a:r>
              <a:rPr lang="en-US" i="1" dirty="0" smtClean="0"/>
              <a:t>Understanding by Design Wiggins &amp; </a:t>
            </a:r>
            <a:r>
              <a:rPr lang="en-US" i="1" dirty="0" err="1" smtClean="0"/>
              <a:t>McTighe</a:t>
            </a:r>
            <a:r>
              <a:rPr lang="en-US" dirty="0" smtClean="0"/>
              <a:t>. [PowerPoint slides]. Retrieved </a:t>
            </a:r>
            <a:r>
              <a:rPr lang="en-US" dirty="0"/>
              <a:t>from http://edtech4schools.pbworks.com/f/Understanding%20by%20Design%20Teaching%20Ellen%20Meier%20CTSC.pdf</a:t>
            </a:r>
            <a:endParaRPr lang="en-US" dirty="0" smtClean="0"/>
          </a:p>
          <a:p>
            <a:r>
              <a:rPr lang="en-US" dirty="0" smtClean="0"/>
              <a:t>Dick, W. </a:t>
            </a:r>
            <a:r>
              <a:rPr lang="en-US" i="1" dirty="0" smtClean="0"/>
              <a:t>The Systematic Design of Instruction, 7/e, </a:t>
            </a:r>
            <a:r>
              <a:rPr lang="en-US" i="1" dirty="0" err="1" smtClean="0"/>
              <a:t>VitalSource</a:t>
            </a:r>
            <a:r>
              <a:rPr lang="en-US" i="1" dirty="0" smtClean="0"/>
              <a:t> for Western Governors University</a:t>
            </a:r>
            <a:r>
              <a:rPr lang="en-US" dirty="0" smtClean="0"/>
              <a:t>. [</a:t>
            </a:r>
            <a:r>
              <a:rPr lang="en-US" dirty="0" err="1" smtClean="0"/>
              <a:t>VitalSource</a:t>
            </a:r>
            <a:r>
              <a:rPr lang="en-US" dirty="0" smtClean="0"/>
              <a:t> Bookshelf version]. Retrieved from </a:t>
            </a:r>
            <a:r>
              <a:rPr lang="en-US" dirty="0" smtClean="0">
                <a:hlinkClick r:id="rId3"/>
              </a:rPr>
              <a:t>http://online.vitalsource.com/books/9781256819868/id/pg_4</a:t>
            </a:r>
          </a:p>
          <a:p>
            <a:r>
              <a:rPr lang="en-US" dirty="0"/>
              <a:t>Gagne, R.M. (1988). The events of instruction.  In </a:t>
            </a:r>
            <a:r>
              <a:rPr lang="en-US" i="1" dirty="0"/>
              <a:t>Principles of instructional design</a:t>
            </a:r>
            <a:r>
              <a:rPr lang="en-US" dirty="0"/>
              <a:t> (pp. 185-204). </a:t>
            </a:r>
            <a:r>
              <a:rPr lang="en-US" dirty="0" err="1" smtClean="0"/>
              <a:t>Retrived</a:t>
            </a:r>
            <a:r>
              <a:rPr lang="en-US" dirty="0"/>
              <a:t> from http://wgu.libguides.com.wgu.idm.oclc.org/ld.php?er_attachment_id=54778</a:t>
            </a:r>
            <a:endParaRPr lang="en-US" dirty="0" smtClean="0">
              <a:hlinkClick r:id="rId3"/>
            </a:endParaRPr>
          </a:p>
          <a:p>
            <a:r>
              <a:rPr lang="en-US" dirty="0" smtClean="0"/>
              <a:t>Jackson, D. (</a:t>
            </a:r>
            <a:r>
              <a:rPr lang="en-US" dirty="0" err="1" smtClean="0"/>
              <a:t>n.d.</a:t>
            </a:r>
            <a:r>
              <a:rPr lang="en-US" dirty="0" smtClean="0"/>
              <a:t>). </a:t>
            </a:r>
            <a:r>
              <a:rPr lang="en-US" i="1" dirty="0" smtClean="0"/>
              <a:t>Learning Theory in the Classroom</a:t>
            </a:r>
            <a:r>
              <a:rPr lang="en-US" dirty="0" smtClean="0"/>
              <a:t>. [PowerPoint slides]. Retrieved from http://pdo.ascd.org/</a:t>
            </a:r>
            <a:r>
              <a:rPr lang="en-US" dirty="0" err="1" smtClean="0"/>
              <a:t>ScormEngine</a:t>
            </a:r>
            <a:r>
              <a:rPr lang="en-US" dirty="0" smtClean="0"/>
              <a:t>/</a:t>
            </a:r>
            <a:r>
              <a:rPr lang="en-US" dirty="0" err="1" smtClean="0"/>
              <a:t>defaultui</a:t>
            </a:r>
            <a:r>
              <a:rPr lang="en-US" dirty="0" smtClean="0"/>
              <a:t>/</a:t>
            </a:r>
            <a:r>
              <a:rPr lang="en-US" dirty="0" err="1" smtClean="0"/>
              <a:t>deliver.aspx?configuration</a:t>
            </a:r>
            <a:r>
              <a:rPr lang="en-US" dirty="0" smtClean="0"/>
              <a:t>=®</a:t>
            </a:r>
            <a:r>
              <a:rPr lang="en-US" dirty="0" err="1" smtClean="0"/>
              <a:t>istration</a:t>
            </a:r>
            <a:r>
              <a:rPr lang="en-US" dirty="0" smtClean="0"/>
              <a:t>=CourseId|b7c4157f-4c52-473f-b0e4-acc74bf83cc6!VersionId|4!OrgId|82a14a0f-f343-43dd-9fd9-8e76f9b43e75!UserId|c85b2574-9e2f-4012-910d-81b2b6eda18c!InstanceId|0</a:t>
            </a:r>
            <a:endParaRPr lang="en-US" dirty="0"/>
          </a:p>
          <a:p>
            <a:r>
              <a:rPr lang="en-US" dirty="0" err="1" smtClean="0"/>
              <a:t>Norby</a:t>
            </a:r>
            <a:r>
              <a:rPr lang="en-US" dirty="0" smtClean="0"/>
              <a:t>, M. (</a:t>
            </a:r>
            <a:r>
              <a:rPr lang="en-US" dirty="0" err="1" smtClean="0"/>
              <a:t>n.d.</a:t>
            </a:r>
            <a:r>
              <a:rPr lang="en-US" dirty="0" smtClean="0"/>
              <a:t>). Dramatic Food Chains. [PDF document]. </a:t>
            </a:r>
            <a:r>
              <a:rPr lang="en-US" dirty="0"/>
              <a:t>Retrieved from http://moodle.polk-fl.net/pluginfile.php/120834/mod_folder/content/0/4-08%20%20%282013-2014%20Lessons%29/4-8/Dramatic%20Food%20Chains.pdf?forcedownload=1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Learning Theories and Learners Overview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a:t>Behaviorism: a teacher “provides the stimulus (learning material) and the student provides the response (Jackson, slide 18). If students cannot perform the behavior or master the content, the teacher will change the stimulus (different worksheet, note-taking instead of a debate, </a:t>
            </a:r>
            <a:r>
              <a:rPr lang="en-US" dirty="0" err="1"/>
              <a:t>etc</a:t>
            </a:r>
            <a:r>
              <a:rPr lang="en-US" dirty="0"/>
              <a:t>). </a:t>
            </a:r>
          </a:p>
          <a:p>
            <a:r>
              <a:rPr lang="en-US" dirty="0" smtClean="0"/>
              <a:t>Constructivism: “Individuals learn by constructing new mental representations of the environments in which they live.” (Dick, par. 1, p. 4).  Learning occurs by students building on their background knowledge with new information by applying the new information to real life experiences.</a:t>
            </a:r>
          </a:p>
          <a:p>
            <a:r>
              <a:rPr lang="en-US" dirty="0" err="1" smtClean="0"/>
              <a:t>Cognitivism</a:t>
            </a:r>
            <a:r>
              <a:rPr lang="en-US" dirty="0" smtClean="0"/>
              <a:t>: Teachers teach their students by using their prior knowledge and “existing thinking stages” (Jackson, slide 30). These teachers realize what level the students are able to think at (complexity levels) and give information and activities that are age appropriate.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Behaviorism</a:t>
            </a:r>
            <a:endParaRPr lang="en-US" dirty="0"/>
          </a:p>
        </p:txBody>
      </p:sp>
      <p:sp>
        <p:nvSpPr>
          <p:cNvPr id="3" name="Content Placeholder 2"/>
          <p:cNvSpPr>
            <a:spLocks noGrp="1"/>
          </p:cNvSpPr>
          <p:nvPr>
            <p:ph idx="1"/>
          </p:nvPr>
        </p:nvSpPr>
        <p:spPr/>
        <p:txBody>
          <a:bodyPr>
            <a:normAutofit lnSpcReduction="10000"/>
          </a:bodyPr>
          <a:lstStyle/>
          <a:p>
            <a:r>
              <a:rPr lang="en-US" dirty="0" smtClean="0"/>
              <a:t>Learning is focused on a stimulus given and the reaction to the stimulus.</a:t>
            </a:r>
          </a:p>
          <a:p>
            <a:r>
              <a:rPr lang="en-US" dirty="0" smtClean="0"/>
              <a:t>Effective Uses: </a:t>
            </a:r>
          </a:p>
          <a:p>
            <a:pPr lvl="1"/>
            <a:r>
              <a:rPr lang="en-US" dirty="0" smtClean="0"/>
              <a:t>Promoting a desired behavior or learning a process. </a:t>
            </a:r>
          </a:p>
          <a:p>
            <a:pPr lvl="1"/>
            <a:r>
              <a:rPr lang="en-US" dirty="0" smtClean="0"/>
              <a:t>Rote memorization (multiplication tables)</a:t>
            </a:r>
          </a:p>
          <a:p>
            <a:pPr lvl="1"/>
            <a:r>
              <a:rPr lang="en-US" dirty="0" smtClean="0"/>
              <a:t>Lecture on a history topic</a:t>
            </a:r>
          </a:p>
          <a:p>
            <a:pPr lvl="1"/>
            <a:r>
              <a:rPr lang="en-US" dirty="0" smtClean="0"/>
              <a:t>Science experiment with dangerous chemicals (students should watch and not touch due to danger level).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Constructivism</a:t>
            </a:r>
            <a:endParaRPr lang="en-US" dirty="0"/>
          </a:p>
        </p:txBody>
      </p:sp>
      <p:sp>
        <p:nvSpPr>
          <p:cNvPr id="3" name="Content Placeholder 2"/>
          <p:cNvSpPr>
            <a:spLocks noGrp="1"/>
          </p:cNvSpPr>
          <p:nvPr>
            <p:ph idx="1"/>
          </p:nvPr>
        </p:nvSpPr>
        <p:spPr/>
        <p:txBody>
          <a:bodyPr>
            <a:normAutofit/>
          </a:bodyPr>
          <a:lstStyle/>
          <a:p>
            <a:r>
              <a:rPr lang="en-US" dirty="0" smtClean="0"/>
              <a:t>Focus is on reflection of experiences done in the real world to understand a concept.</a:t>
            </a:r>
          </a:p>
          <a:p>
            <a:r>
              <a:rPr lang="en-US" dirty="0" smtClean="0"/>
              <a:t>Effect Uses: </a:t>
            </a:r>
          </a:p>
          <a:p>
            <a:pPr lvl="1"/>
            <a:r>
              <a:rPr lang="en-US" dirty="0" smtClean="0"/>
              <a:t>Writing a journal entry about their school day (reflecting on information gained) </a:t>
            </a:r>
          </a:p>
          <a:p>
            <a:pPr lvl="1"/>
            <a:r>
              <a:rPr lang="en-US" dirty="0" smtClean="0"/>
              <a:t>Group projects that allow collaboration</a:t>
            </a:r>
          </a:p>
          <a:p>
            <a:pPr lvl="1"/>
            <a:r>
              <a:rPr lang="en-US" dirty="0" smtClean="0"/>
              <a:t>Dropping balls off a staircase to measure the rate of change as the ball descends.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Cognitivism</a:t>
            </a:r>
            <a:endParaRPr lang="en-US" dirty="0"/>
          </a:p>
        </p:txBody>
      </p:sp>
      <p:sp>
        <p:nvSpPr>
          <p:cNvPr id="3" name="Content Placeholder 2"/>
          <p:cNvSpPr>
            <a:spLocks noGrp="1"/>
          </p:cNvSpPr>
          <p:nvPr>
            <p:ph idx="1"/>
          </p:nvPr>
        </p:nvSpPr>
        <p:spPr/>
        <p:txBody>
          <a:bodyPr/>
          <a:lstStyle/>
          <a:p>
            <a:r>
              <a:rPr lang="en-US" dirty="0"/>
              <a:t>The classroom uses what students know already to gain new knowledge. </a:t>
            </a:r>
            <a:r>
              <a:rPr lang="en-US" dirty="0" smtClean="0"/>
              <a:t>This theory uses thinking aids to help in the learning process.</a:t>
            </a:r>
            <a:endParaRPr lang="en-US" dirty="0"/>
          </a:p>
          <a:p>
            <a:r>
              <a:rPr lang="en-US" dirty="0" smtClean="0"/>
              <a:t>Effect Uses: </a:t>
            </a:r>
          </a:p>
          <a:p>
            <a:pPr lvl="1"/>
            <a:r>
              <a:rPr lang="en-US" dirty="0" smtClean="0"/>
              <a:t>Mnemonic devices (Never Eat Soggy Waffles- North, East, South, West) </a:t>
            </a:r>
          </a:p>
          <a:p>
            <a:pPr lvl="1"/>
            <a:r>
              <a:rPr lang="en-US" dirty="0" smtClean="0"/>
              <a:t>Math manipulatives (fraction squares, counting chips) </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1143000"/>
          </a:xfrm>
        </p:spPr>
        <p:txBody>
          <a:bodyPr/>
          <a:lstStyle/>
          <a:p>
            <a:r>
              <a:rPr lang="en-US" dirty="0" smtClean="0"/>
              <a:t>Lesson Plan (slides 6-8)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9396207"/>
              </p:ext>
            </p:extLst>
          </p:nvPr>
        </p:nvGraphicFramePr>
        <p:xfrm>
          <a:off x="304800" y="1295400"/>
          <a:ext cx="8458200" cy="3175000"/>
        </p:xfrm>
        <a:graphic>
          <a:graphicData uri="http://schemas.openxmlformats.org/drawingml/2006/table">
            <a:tbl>
              <a:tblPr firstRow="1" bandRow="1">
                <a:tableStyleId>{BC89EF96-8CEA-46FF-86C4-4CE0E7609802}</a:tableStyleId>
              </a:tblPr>
              <a:tblGrid>
                <a:gridCol w="1409700"/>
                <a:gridCol w="800100"/>
                <a:gridCol w="1295400"/>
                <a:gridCol w="1143000"/>
                <a:gridCol w="990600"/>
                <a:gridCol w="2819400"/>
              </a:tblGrid>
              <a:tr h="370840">
                <a:tc>
                  <a:txBody>
                    <a:bodyPr/>
                    <a:lstStyle/>
                    <a:p>
                      <a:r>
                        <a:rPr lang="en-US" sz="1400" dirty="0" smtClean="0"/>
                        <a:t>Grade:</a:t>
                      </a:r>
                      <a:endParaRPr lang="en-US" sz="1400" dirty="0"/>
                    </a:p>
                  </a:txBody>
                  <a:tcPr/>
                </a:tc>
                <a:tc>
                  <a:txBody>
                    <a:bodyPr/>
                    <a:lstStyle/>
                    <a:p>
                      <a:r>
                        <a:rPr lang="en-US" sz="1400" dirty="0" smtClean="0"/>
                        <a:t>4</a:t>
                      </a:r>
                      <a:r>
                        <a:rPr lang="en-US" sz="1400" baseline="30000" dirty="0" smtClean="0"/>
                        <a:t>th</a:t>
                      </a:r>
                      <a:endParaRPr lang="en-US" sz="1400" dirty="0"/>
                    </a:p>
                  </a:txBody>
                  <a:tcPr/>
                </a:tc>
                <a:tc>
                  <a:txBody>
                    <a:bodyPr/>
                    <a:lstStyle/>
                    <a:p>
                      <a:r>
                        <a:rPr lang="en-US" sz="1400" dirty="0" smtClean="0"/>
                        <a:t>Subject:</a:t>
                      </a:r>
                      <a:endParaRPr lang="en-US" sz="1400" dirty="0"/>
                    </a:p>
                  </a:txBody>
                  <a:tcPr/>
                </a:tc>
                <a:tc>
                  <a:txBody>
                    <a:bodyPr/>
                    <a:lstStyle/>
                    <a:p>
                      <a:r>
                        <a:rPr lang="en-US" sz="1400" dirty="0" smtClean="0"/>
                        <a:t>Science</a:t>
                      </a:r>
                      <a:endParaRPr lang="en-US" sz="1400" dirty="0"/>
                    </a:p>
                  </a:txBody>
                  <a:tcPr/>
                </a:tc>
                <a:tc>
                  <a:txBody>
                    <a:bodyPr/>
                    <a:lstStyle/>
                    <a:p>
                      <a:r>
                        <a:rPr lang="en-US" sz="1400" dirty="0" smtClean="0"/>
                        <a:t>Title:</a:t>
                      </a:r>
                      <a:endParaRPr lang="en-US" sz="1400" dirty="0"/>
                    </a:p>
                  </a:txBody>
                  <a:tcPr/>
                </a:tc>
                <a:tc>
                  <a:txBody>
                    <a:bodyPr/>
                    <a:lstStyle/>
                    <a:p>
                      <a:r>
                        <a:rPr lang="en-US" sz="1400" dirty="0" smtClean="0"/>
                        <a:t>Dramatic Food Chains</a:t>
                      </a:r>
                      <a:endParaRPr lang="en-US" sz="1400" dirty="0"/>
                    </a:p>
                  </a:txBody>
                  <a:tcPr/>
                </a:tc>
              </a:tr>
              <a:tr h="370840">
                <a:tc>
                  <a:txBody>
                    <a:bodyPr/>
                    <a:lstStyle/>
                    <a:p>
                      <a:r>
                        <a:rPr lang="en-US" sz="1400" dirty="0" smtClean="0"/>
                        <a:t>Standard:</a:t>
                      </a:r>
                      <a:endParaRPr lang="en-US" sz="1400" dirty="0"/>
                    </a:p>
                  </a:txBody>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SC.4.L.17.3</a:t>
                      </a:r>
                      <a:r>
                        <a:rPr lang="en-US" sz="1400" baseline="0" dirty="0" smtClean="0"/>
                        <a:t> Trace the flow of energy from the Sun as it is transferred along the food chain through the producers to the consumers.</a:t>
                      </a:r>
                      <a:endParaRPr lang="en-US" sz="1400" dirty="0" smtClean="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1143000">
                <a:tc rowSpan="2">
                  <a:txBody>
                    <a:bodyPr/>
                    <a:lstStyle/>
                    <a:p>
                      <a:r>
                        <a:rPr lang="en-US" sz="1400" dirty="0" smtClean="0"/>
                        <a:t>Objectives:</a:t>
                      </a:r>
                      <a:endParaRPr lang="en-US" sz="1400" dirty="0"/>
                    </a:p>
                  </a:txBody>
                  <a:tcPr/>
                </a:tc>
                <a:tc rowSpan="2" gridSpan="4">
                  <a:txBody>
                    <a:bodyPr/>
                    <a:lstStyle/>
                    <a:p>
                      <a:r>
                        <a:rPr lang="en-US" sz="1400" dirty="0" smtClean="0"/>
                        <a:t>Students will construct a food chain, correctly demonstrating the</a:t>
                      </a:r>
                      <a:r>
                        <a:rPr lang="en-US" sz="1400" baseline="0" dirty="0" smtClean="0"/>
                        <a:t> flow of energy. </a:t>
                      </a:r>
                    </a:p>
                    <a:p>
                      <a:endParaRPr lang="en-US" sz="1400" baseline="0" dirty="0" smtClean="0"/>
                    </a:p>
                    <a:p>
                      <a:r>
                        <a:rPr lang="en-US" sz="1400" baseline="0" dirty="0" smtClean="0"/>
                        <a:t>Students will write a clear, focused explanatory text to demonstrate their understanding of energy through a food chain. </a:t>
                      </a:r>
                      <a:endParaRPr lang="en-US" sz="1400" dirty="0"/>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r>
                        <a:rPr lang="en-US" sz="1400" dirty="0" smtClean="0"/>
                        <a:t>Materials: computer</a:t>
                      </a:r>
                      <a:r>
                        <a:rPr lang="en-US" sz="1400" baseline="0" dirty="0" smtClean="0"/>
                        <a:t> paper, food chain examples, worksheet, pencil, glue, scissors, crayons, rubric, planning sheet. </a:t>
                      </a:r>
                      <a:endParaRPr lang="en-US" sz="1400" dirty="0"/>
                    </a:p>
                  </a:txBody>
                  <a:tcPr/>
                </a:tc>
              </a:tr>
              <a:tr h="1143000">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Vocabulary: food chains, food webs, consumers,</a:t>
                      </a:r>
                      <a:r>
                        <a:rPr lang="en-US" sz="1400" baseline="0" dirty="0" smtClean="0"/>
                        <a:t> producers</a:t>
                      </a:r>
                      <a:endParaRPr lang="en-US" sz="1400" dirty="0" smtClean="0"/>
                    </a:p>
                    <a:p>
                      <a:endParaRPr lang="en-US" sz="1400" dirty="0"/>
                    </a:p>
                  </a:txBody>
                  <a:tcPr/>
                </a:tc>
              </a:tr>
            </a:tbl>
          </a:graphicData>
        </a:graphic>
      </p:graphicFrame>
    </p:spTree>
    <p:extLst>
      <p:ext uri="{BB962C8B-B14F-4D97-AF65-F5344CB8AC3E}">
        <p14:creationId xmlns:p14="http://schemas.microsoft.com/office/powerpoint/2010/main" val="3937929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61763742"/>
              </p:ext>
            </p:extLst>
          </p:nvPr>
        </p:nvGraphicFramePr>
        <p:xfrm>
          <a:off x="152400" y="381000"/>
          <a:ext cx="8686800" cy="6172200"/>
        </p:xfrm>
        <a:graphic>
          <a:graphicData uri="http://schemas.openxmlformats.org/drawingml/2006/table">
            <a:tbl>
              <a:tblPr firstRow="1" bandRow="1">
                <a:tableStyleId>{BC89EF96-8CEA-46FF-86C4-4CE0E7609802}</a:tableStyleId>
              </a:tblPr>
              <a:tblGrid>
                <a:gridCol w="685800"/>
                <a:gridCol w="1583724"/>
                <a:gridCol w="1330411"/>
                <a:gridCol w="1173892"/>
                <a:gridCol w="1017373"/>
                <a:gridCol w="2895600"/>
              </a:tblGrid>
              <a:tr h="6172200">
                <a:tc>
                  <a:txBody>
                    <a:bodyPr/>
                    <a:lstStyle/>
                    <a:p>
                      <a:r>
                        <a:rPr lang="en-US" sz="1400" dirty="0" smtClean="0"/>
                        <a:t>Model:</a:t>
                      </a:r>
                      <a:endParaRPr lang="en-US" sz="1400" dirty="0"/>
                    </a:p>
                  </a:txBody>
                  <a:tcPr/>
                </a:tc>
                <a:tc gridSpan="4">
                  <a:txBody>
                    <a:bodyPr/>
                    <a:lstStyle/>
                    <a:p>
                      <a:pPr marL="228600" indent="-228600">
                        <a:buAutoNum type="arabicPeriod"/>
                      </a:pPr>
                      <a:r>
                        <a:rPr lang="en-US" sz="1400" dirty="0" smtClean="0"/>
                        <a:t>Show class the video on food chains. </a:t>
                      </a:r>
                    </a:p>
                    <a:p>
                      <a:pPr marL="228600" indent="-228600">
                        <a:buAutoNum type="arabicPeriod"/>
                      </a:pPr>
                      <a:r>
                        <a:rPr lang="en-US" sz="1400" dirty="0" smtClean="0"/>
                        <a:t>Pass</a:t>
                      </a:r>
                      <a:r>
                        <a:rPr lang="en-US" sz="1400" baseline="0" dirty="0" smtClean="0"/>
                        <a:t> out copies of the essay and read it together. </a:t>
                      </a:r>
                    </a:p>
                    <a:p>
                      <a:r>
                        <a:rPr lang="en-US" sz="1400" baseline="0" dirty="0" smtClean="0"/>
                        <a:t>Explain that the most important part of the food chain is the sun. Go over </a:t>
                      </a:r>
                      <a:r>
                        <a:rPr kumimoji="0" lang="en-US" sz="1400" b="0" i="0" u="none" strike="noStrike" kern="1200" baseline="0" dirty="0" smtClean="0">
                          <a:solidFill>
                            <a:schemeClr val="tx1"/>
                          </a:solidFill>
                          <a:latin typeface="+mn-lt"/>
                          <a:ea typeface="+mn-ea"/>
                          <a:cs typeface="+mn-cs"/>
                        </a:rPr>
                        <a:t>this simple food chain with the</a:t>
                      </a:r>
                    </a:p>
                    <a:p>
                      <a:r>
                        <a:rPr kumimoji="0" lang="en-US" sz="1400" b="0" i="0" u="none" strike="noStrike" kern="1200" baseline="0" dirty="0" smtClean="0">
                          <a:solidFill>
                            <a:schemeClr val="tx1"/>
                          </a:solidFill>
                          <a:latin typeface="+mn-lt"/>
                          <a:ea typeface="+mn-ea"/>
                          <a:cs typeface="+mn-cs"/>
                        </a:rPr>
                        <a:t>students. “The sun’s energy is used by the plant to PRODUCE its own food, that’s why the plant is a</a:t>
                      </a:r>
                    </a:p>
                    <a:p>
                      <a:r>
                        <a:rPr kumimoji="0" lang="en-US" sz="1400" b="0" i="0" u="none" strike="noStrike" kern="1200" baseline="0" dirty="0" smtClean="0">
                          <a:solidFill>
                            <a:schemeClr val="tx1"/>
                          </a:solidFill>
                          <a:latin typeface="+mn-lt"/>
                          <a:ea typeface="+mn-ea"/>
                          <a:cs typeface="+mn-cs"/>
                        </a:rPr>
                        <a:t>producer. Then it is eaten by the insect, who is CONSUMING it, that’s why it’s a consumer. Then the insect</a:t>
                      </a:r>
                    </a:p>
                    <a:p>
                      <a:r>
                        <a:rPr kumimoji="0" lang="en-US" sz="1400" b="0" i="0" u="none" strike="noStrike" kern="1200" baseline="0" dirty="0" smtClean="0">
                          <a:solidFill>
                            <a:schemeClr val="tx1"/>
                          </a:solidFill>
                          <a:latin typeface="+mn-lt"/>
                          <a:ea typeface="+mn-ea"/>
                          <a:cs typeface="+mn-cs"/>
                        </a:rPr>
                        <a:t>is CONSUMED by the mouse, who is CONSUMED by the owl. The owl isn't consumed by anything, but when</a:t>
                      </a:r>
                    </a:p>
                    <a:p>
                      <a:r>
                        <a:rPr kumimoji="0" lang="en-US" sz="1400" b="0" i="0" u="none" strike="noStrike" kern="1200" baseline="0" dirty="0" smtClean="0">
                          <a:solidFill>
                            <a:schemeClr val="tx1"/>
                          </a:solidFill>
                          <a:latin typeface="+mn-lt"/>
                          <a:ea typeface="+mn-ea"/>
                          <a:cs typeface="+mn-cs"/>
                        </a:rPr>
                        <a:t>it dies, bacteria will break down its body to join the soil again, where a new plant will grow to start a whole</a:t>
                      </a:r>
                    </a:p>
                    <a:p>
                      <a:r>
                        <a:rPr kumimoji="0" lang="en-US" sz="1400" b="0" i="0" u="none" strike="noStrike" kern="1200" baseline="0" dirty="0" smtClean="0">
                          <a:solidFill>
                            <a:schemeClr val="tx1"/>
                          </a:solidFill>
                          <a:latin typeface="+mn-lt"/>
                          <a:ea typeface="+mn-ea"/>
                          <a:cs typeface="+mn-cs"/>
                        </a:rPr>
                        <a:t>new food chain!” Then point out that the owl is still getting it’s energy from the sun, because he’s getting</a:t>
                      </a:r>
                    </a:p>
                    <a:p>
                      <a:r>
                        <a:rPr kumimoji="0" lang="en-US" sz="1400" b="0" i="0" u="none" strike="noStrike" kern="1200" baseline="0" dirty="0" smtClean="0">
                          <a:solidFill>
                            <a:schemeClr val="tx1"/>
                          </a:solidFill>
                          <a:latin typeface="+mn-lt"/>
                          <a:ea typeface="+mn-ea"/>
                          <a:cs typeface="+mn-cs"/>
                        </a:rPr>
                        <a:t>his energy from the mouse, who got it from an insect, who got it from the plant, who got it from the sun.”</a:t>
                      </a:r>
                    </a:p>
                    <a:p>
                      <a:r>
                        <a:rPr kumimoji="0" lang="en-US" sz="1400" b="0" i="0" u="none" strike="noStrike" kern="1200" baseline="0" dirty="0" smtClean="0">
                          <a:solidFill>
                            <a:schemeClr val="tx1"/>
                          </a:solidFill>
                          <a:latin typeface="+mn-lt"/>
                          <a:ea typeface="+mn-ea"/>
                          <a:cs typeface="+mn-cs"/>
                        </a:rPr>
                        <a:t>Review that a few times if necessary.</a:t>
                      </a:r>
                    </a:p>
                    <a:p>
                      <a:r>
                        <a:rPr kumimoji="0" lang="en-US" sz="1400" b="0" i="0" u="none" strike="noStrike" kern="1200" baseline="0" dirty="0" smtClean="0">
                          <a:solidFill>
                            <a:schemeClr val="tx1"/>
                          </a:solidFill>
                          <a:latin typeface="+mn-lt"/>
                          <a:ea typeface="+mn-ea"/>
                          <a:cs typeface="+mn-cs"/>
                        </a:rPr>
                        <a:t>6. Ask for a volunteer to come up and “act” as the sun. After getting them in place, ask for a volunteer to be</a:t>
                      </a:r>
                    </a:p>
                    <a:p>
                      <a:r>
                        <a:rPr kumimoji="0" lang="en-US" sz="1400" b="0" i="0" u="none" strike="noStrike" kern="1200" baseline="0" dirty="0" smtClean="0">
                          <a:solidFill>
                            <a:schemeClr val="tx1"/>
                          </a:solidFill>
                          <a:latin typeface="+mn-lt"/>
                          <a:ea typeface="+mn-ea"/>
                          <a:cs typeface="+mn-cs"/>
                        </a:rPr>
                        <a:t>the plant. Tell the student to “wave their leaves” toward the sun to get its energy. Next ask for a volunteer</a:t>
                      </a:r>
                    </a:p>
                    <a:p>
                      <a:r>
                        <a:rPr kumimoji="0" lang="en-US" sz="1400" b="0" i="0" u="none" strike="noStrike" kern="1200" baseline="0" dirty="0" smtClean="0">
                          <a:solidFill>
                            <a:schemeClr val="tx1"/>
                          </a:solidFill>
                          <a:latin typeface="+mn-lt"/>
                          <a:ea typeface="+mn-ea"/>
                          <a:cs typeface="+mn-cs"/>
                        </a:rPr>
                        <a:t>to be the insect to come “nibble” on the plant. Then ask for a mouse to come gobble up the insect. Then</a:t>
                      </a:r>
                    </a:p>
                    <a:p>
                      <a:r>
                        <a:rPr kumimoji="0" lang="en-US" sz="1400" b="0" i="0" u="none" strike="noStrike" kern="1200" baseline="0" dirty="0" smtClean="0">
                          <a:solidFill>
                            <a:schemeClr val="tx1"/>
                          </a:solidFill>
                          <a:latin typeface="+mn-lt"/>
                          <a:ea typeface="+mn-ea"/>
                          <a:cs typeface="+mn-cs"/>
                        </a:rPr>
                        <a:t>ask for an owl to “swoop in and catch that mouse.” Students will have fun acting it out. When everyone is</a:t>
                      </a:r>
                    </a:p>
                    <a:p>
                      <a:r>
                        <a:rPr kumimoji="0" lang="en-US" sz="1400" b="0" i="0" u="none" strike="noStrike" kern="1200" baseline="0" dirty="0" smtClean="0">
                          <a:solidFill>
                            <a:schemeClr val="tx1"/>
                          </a:solidFill>
                          <a:latin typeface="+mn-lt"/>
                          <a:ea typeface="+mn-ea"/>
                          <a:cs typeface="+mn-cs"/>
                        </a:rPr>
                        <a:t>in place, start with the beginning and review the transfer of the sun’s energy as they all act out their parts.</a:t>
                      </a:r>
                    </a:p>
                    <a:p>
                      <a:r>
                        <a:rPr kumimoji="0" lang="en-US" sz="1400" b="0" i="0" u="none" strike="noStrike" kern="1200" baseline="0" dirty="0" smtClean="0">
                          <a:solidFill>
                            <a:schemeClr val="tx1"/>
                          </a:solidFill>
                          <a:latin typeface="+mn-lt"/>
                          <a:ea typeface="+mn-ea"/>
                          <a:cs typeface="+mn-cs"/>
                        </a:rPr>
                        <a:t>Thank your volunteers and have them sit down.</a:t>
                      </a:r>
                      <a:endParaRPr lang="en-US" sz="14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Formative Assessment:</a:t>
                      </a:r>
                      <a:r>
                        <a:rPr lang="en-US" sz="1400" baseline="0" dirty="0" smtClean="0"/>
                        <a:t> ask students comprehension questions as they construct their food chains. </a:t>
                      </a:r>
                      <a:endParaRPr lang="en-US" sz="1400" dirty="0" smtClean="0"/>
                    </a:p>
                  </a:txBody>
                  <a:tcPr/>
                </a:tc>
              </a:tr>
            </a:tbl>
          </a:graphicData>
        </a:graphic>
      </p:graphicFrame>
    </p:spTree>
    <p:extLst>
      <p:ext uri="{BB962C8B-B14F-4D97-AF65-F5344CB8AC3E}">
        <p14:creationId xmlns:p14="http://schemas.microsoft.com/office/powerpoint/2010/main" val="337651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27645811"/>
              </p:ext>
            </p:extLst>
          </p:nvPr>
        </p:nvGraphicFramePr>
        <p:xfrm>
          <a:off x="381000" y="228600"/>
          <a:ext cx="8458200" cy="3596640"/>
        </p:xfrm>
        <a:graphic>
          <a:graphicData uri="http://schemas.openxmlformats.org/drawingml/2006/table">
            <a:tbl>
              <a:tblPr firstRow="1" bandRow="1">
                <a:tableStyleId>{BC89EF96-8CEA-46FF-86C4-4CE0E7609802}</a:tableStyleId>
              </a:tblPr>
              <a:tblGrid>
                <a:gridCol w="1409700"/>
                <a:gridCol w="4229100"/>
                <a:gridCol w="2819400"/>
              </a:tblGrid>
              <a:tr h="370840">
                <a:tc>
                  <a:txBody>
                    <a:bodyPr/>
                    <a:lstStyle/>
                    <a:p>
                      <a:r>
                        <a:rPr lang="en-US" sz="1400" dirty="0" smtClean="0"/>
                        <a:t>Guided Practice: </a:t>
                      </a:r>
                      <a:endParaRPr lang="en-US" sz="1400" dirty="0"/>
                    </a:p>
                  </a:txBody>
                  <a:tcPr/>
                </a:tc>
                <a:tc>
                  <a:txBody>
                    <a:bodyPr/>
                    <a:lstStyle/>
                    <a:p>
                      <a:pPr marL="342900" indent="-342900">
                        <a:buAutoNum type="arabicPeriod"/>
                      </a:pPr>
                      <a:r>
                        <a:rPr lang="en-US" sz="1400" dirty="0" smtClean="0"/>
                        <a:t>Pass out the planning sheet. Give</a:t>
                      </a:r>
                      <a:r>
                        <a:rPr lang="en-US" sz="1400" baseline="0" dirty="0" smtClean="0"/>
                        <a:t> students time to draw out a food chain they will act out. </a:t>
                      </a:r>
                    </a:p>
                    <a:p>
                      <a:pPr marL="342900" indent="-342900">
                        <a:buAutoNum type="arabicPeriod"/>
                      </a:pPr>
                      <a:r>
                        <a:rPr lang="en-US" sz="1400" baseline="0" dirty="0" smtClean="0"/>
                        <a:t>Give students a copy of their food chain and circulate through the groups to assist as they work. </a:t>
                      </a:r>
                    </a:p>
                    <a:p>
                      <a:pPr marL="342900" indent="-342900">
                        <a:buAutoNum type="arabicPeriod"/>
                      </a:pPr>
                      <a:r>
                        <a:rPr lang="en-US" sz="1400" baseline="0" dirty="0" smtClean="0"/>
                        <a:t>Give 10 minutes to practice their food chain “performances” before beginning. </a:t>
                      </a:r>
                    </a:p>
                    <a:p>
                      <a:pPr marL="342900" indent="-342900">
                        <a:buAutoNum type="arabicPeriod"/>
                      </a:pPr>
                      <a:r>
                        <a:rPr lang="en-US" sz="1400" baseline="0" dirty="0" smtClean="0"/>
                        <a:t>Act out the food chains and review the food chains aloud, pointing out the energy transfer through the food chains. </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Summative Assessment:</a:t>
                      </a:r>
                      <a:r>
                        <a:rPr lang="en-US" sz="1400" baseline="0" dirty="0" smtClean="0"/>
                        <a:t> paragraph on energy through the food chain they construct (rubric used) </a:t>
                      </a:r>
                      <a:endParaRPr lang="en-US" sz="1400" dirty="0" smtClean="0"/>
                    </a:p>
                  </a:txBody>
                  <a:tcPr/>
                </a:tc>
              </a:tr>
              <a:tr h="370840">
                <a:tc>
                  <a:txBody>
                    <a:bodyPr/>
                    <a:lstStyle/>
                    <a:p>
                      <a:r>
                        <a:rPr lang="en-US" sz="1400" dirty="0" smtClean="0"/>
                        <a:t>Independent</a:t>
                      </a:r>
                      <a:r>
                        <a:rPr lang="en-US" sz="1400" baseline="0" dirty="0" smtClean="0"/>
                        <a:t> Practice: </a:t>
                      </a:r>
                      <a:endParaRPr lang="en-US" sz="1400" dirty="0"/>
                    </a:p>
                  </a:txBody>
                  <a:tcPr/>
                </a:tc>
                <a:tc>
                  <a:txBody>
                    <a:bodyPr/>
                    <a:lstStyle/>
                    <a:p>
                      <a:r>
                        <a:rPr lang="en-US" sz="1400" dirty="0" smtClean="0"/>
                        <a:t>Students will receive a blank</a:t>
                      </a:r>
                      <a:r>
                        <a:rPr lang="en-US" sz="1400" baseline="0" dirty="0" smtClean="0"/>
                        <a:t> paper and a copy of a new food chain. They will cut out the animals and glue them together to create a new food chain. Finally, they will write a paragraph describing the sun’s energy through the new food chain. </a:t>
                      </a:r>
                      <a:endParaRPr lang="en-US" sz="1400" dirty="0"/>
                    </a:p>
                  </a:txBody>
                  <a:tcPr/>
                </a:tc>
                <a:tc>
                  <a:txBody>
                    <a:bodyPr/>
                    <a:lstStyle/>
                    <a:p>
                      <a:r>
                        <a:rPr lang="en-US" sz="1400" dirty="0" smtClean="0"/>
                        <a:t>Total Time:</a:t>
                      </a:r>
                      <a:r>
                        <a:rPr lang="en-US" sz="1400" baseline="0" dirty="0" smtClean="0"/>
                        <a:t> 1 day, 50 minutes</a:t>
                      </a:r>
                      <a:endParaRPr lang="en-US" sz="1400" dirty="0"/>
                    </a:p>
                  </a:txBody>
                  <a:tcPr/>
                </a:tc>
              </a:tr>
            </a:tbl>
          </a:graphicData>
        </a:graphic>
      </p:graphicFrame>
      <p:sp>
        <p:nvSpPr>
          <p:cNvPr id="2" name="TextBox 1"/>
          <p:cNvSpPr txBox="1"/>
          <p:nvPr/>
        </p:nvSpPr>
        <p:spPr>
          <a:xfrm>
            <a:off x="4648200" y="4572000"/>
            <a:ext cx="1449949" cy="369332"/>
          </a:xfrm>
          <a:prstGeom prst="rect">
            <a:avLst/>
          </a:prstGeom>
          <a:noFill/>
        </p:spPr>
        <p:txBody>
          <a:bodyPr wrap="none" rtlCol="0">
            <a:spAutoFit/>
          </a:bodyPr>
          <a:lstStyle/>
          <a:p>
            <a:r>
              <a:rPr lang="en-US" dirty="0" smtClean="0"/>
              <a:t>(</a:t>
            </a:r>
            <a:r>
              <a:rPr lang="en-US" dirty="0" err="1" smtClean="0"/>
              <a:t>Norby</a:t>
            </a:r>
            <a:r>
              <a:rPr lang="en-US" dirty="0" smtClean="0"/>
              <a:t>, </a:t>
            </a:r>
            <a:r>
              <a:rPr lang="en-US" dirty="0" err="1" smtClean="0"/>
              <a:t>n.d.</a:t>
            </a:r>
            <a:r>
              <a:rPr lang="en-US" dirty="0" smtClean="0"/>
              <a:t>)</a:t>
            </a:r>
            <a:endParaRPr lang="en-US" dirty="0"/>
          </a:p>
        </p:txBody>
      </p:sp>
    </p:spTree>
    <p:extLst>
      <p:ext uri="{BB962C8B-B14F-4D97-AF65-F5344CB8AC3E}">
        <p14:creationId xmlns:p14="http://schemas.microsoft.com/office/powerpoint/2010/main" val="34822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Learning Theory Used in Lesson Plan</a:t>
            </a:r>
            <a:endParaRPr lang="en-US" dirty="0"/>
          </a:p>
        </p:txBody>
      </p:sp>
      <p:sp>
        <p:nvSpPr>
          <p:cNvPr id="3" name="Content Placeholder 2"/>
          <p:cNvSpPr>
            <a:spLocks noGrp="1"/>
          </p:cNvSpPr>
          <p:nvPr>
            <p:ph idx="1"/>
          </p:nvPr>
        </p:nvSpPr>
        <p:spPr/>
        <p:txBody>
          <a:bodyPr>
            <a:normAutofit lnSpcReduction="10000"/>
          </a:bodyPr>
          <a:lstStyle/>
          <a:p>
            <a:r>
              <a:rPr lang="en-US" dirty="0" smtClean="0"/>
              <a:t>The learning theory I used in the lesson plan is the constructivist theory.</a:t>
            </a:r>
          </a:p>
          <a:p>
            <a:r>
              <a:rPr lang="en-US" dirty="0" smtClean="0"/>
              <a:t>I know this because the students are using real world food chains to act out and draw, using their prior knowledge of food chains to create the new food chain, and are working in groups to figure out how a food chain works. The teacher is only there to clarify and review concepts. </a:t>
            </a:r>
            <a:endParaRPr lang="en-US" dirty="0"/>
          </a:p>
        </p:txBody>
      </p:sp>
    </p:spTree>
  </p:cSld>
  <p:clrMapOvr>
    <a:masterClrMapping/>
  </p:clrMapOvr>
</p:sld>
</file>

<file path=ppt/theme/theme1.xml><?xml version="1.0" encoding="utf-8"?>
<a:theme xmlns:a="http://schemas.openxmlformats.org/drawingml/2006/main" name="Technic">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39697</TotalTime>
  <Words>1751</Words>
  <Application>Microsoft Office PowerPoint</Application>
  <PresentationFormat>On-screen Show (4:3)</PresentationFormat>
  <Paragraphs>138</Paragraphs>
  <Slides>17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Franklin Gothic Book</vt:lpstr>
      <vt:lpstr>Wingdings 2</vt:lpstr>
      <vt:lpstr>Technic</vt:lpstr>
      <vt:lpstr>JOT2 Task 2: Planning of Instruction</vt:lpstr>
      <vt:lpstr>A. Learning Theories and Learners Overview</vt:lpstr>
      <vt:lpstr>Behaviorism</vt:lpstr>
      <vt:lpstr>Constructivism</vt:lpstr>
      <vt:lpstr>Cognitivism</vt:lpstr>
      <vt:lpstr>Lesson Plan (slides 6-8)</vt:lpstr>
      <vt:lpstr>PowerPoint Presentation</vt:lpstr>
      <vt:lpstr>PowerPoint Presentation</vt:lpstr>
      <vt:lpstr>B. Learning Theory Used in Lesson Plan</vt:lpstr>
      <vt:lpstr>C. Adaptation of Lesson Plan</vt:lpstr>
      <vt:lpstr>D. Lesson Plan Discussion</vt:lpstr>
      <vt:lpstr>E. Effective Instruction Through the Use of Design Theories</vt:lpstr>
      <vt:lpstr>F. Wiggins’ Backward Design</vt:lpstr>
      <vt:lpstr>Gagne’s Nine Events of Instruction</vt:lpstr>
      <vt:lpstr>Elements of Teaching for Understanding </vt:lpstr>
      <vt:lpstr>G. Most Suitable Design Process</vt:lpstr>
      <vt:lpstr>References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JOT2 Task 2: Planning of Instruction</dc:title>
  <dc:creator>Stephanie Thompson</dc:creator>
  <cp:lastModifiedBy>Stephanie Thompson</cp:lastModifiedBy>
  <cp:revision>14</cp:revision>
  <dcterms:created xsi:type="dcterms:W3CDTF">2015-01-08T04:19:39Z</dcterms:created>
  <dcterms:modified xsi:type="dcterms:W3CDTF">2015-03-30T17:20:05Z</dcterms:modified>
</cp:coreProperties>
</file>